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4630400" cy="8229600"/>
  <p:notesSz cx="6797675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61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9378" y="1493877"/>
            <a:ext cx="7665244" cy="4555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174"/>
              </a:lnSpc>
              <a:buNone/>
            </a:pPr>
            <a:r>
              <a:rPr lang="en-US" sz="5740" b="1" kern="0" spc="-17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UNIVERSIDADE METROPOLITANA DE SANTOS - UNIMES COMISSÃO PRÓPRIA DE AVALIAÇÃO (CPA)</a:t>
            </a:r>
            <a:endParaRPr lang="en-US" sz="5740" dirty="0"/>
          </a:p>
        </p:txBody>
      </p:sp>
      <p:sp>
        <p:nvSpPr>
          <p:cNvPr id="6" name="Shape 3"/>
          <p:cNvSpPr/>
          <p:nvPr/>
        </p:nvSpPr>
        <p:spPr>
          <a:xfrm>
            <a:off x="739378" y="6381750"/>
            <a:ext cx="338018" cy="338018"/>
          </a:xfrm>
          <a:prstGeom prst="roundRect">
            <a:avLst>
              <a:gd name="adj" fmla="val 270491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291590" y="778550"/>
            <a:ext cx="5513546" cy="689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27"/>
              </a:lnSpc>
              <a:buNone/>
            </a:pPr>
            <a:r>
              <a:rPr lang="en-US" sz="4341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Fragilidades Gerais</a:t>
            </a:r>
            <a:endParaRPr lang="en-US" sz="4341" dirty="0"/>
          </a:p>
        </p:txBody>
      </p:sp>
      <p:sp>
        <p:nvSpPr>
          <p:cNvPr id="5" name="Shape 3"/>
          <p:cNvSpPr/>
          <p:nvPr/>
        </p:nvSpPr>
        <p:spPr>
          <a:xfrm>
            <a:off x="1291590" y="2156698"/>
            <a:ext cx="496133" cy="496133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1463635" y="2239328"/>
            <a:ext cx="152043" cy="3308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5"/>
              </a:lnSpc>
              <a:buNone/>
            </a:pPr>
            <a:r>
              <a:rPr lang="en-US" sz="2605" b="1" kern="0" spc="-7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05" dirty="0"/>
          </a:p>
        </p:txBody>
      </p:sp>
      <p:sp>
        <p:nvSpPr>
          <p:cNvPr id="7" name="Text 5"/>
          <p:cNvSpPr/>
          <p:nvPr/>
        </p:nvSpPr>
        <p:spPr>
          <a:xfrm>
            <a:off x="2008227" y="2156698"/>
            <a:ext cx="4945618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3"/>
              </a:lnSpc>
              <a:buNone/>
            </a:pPr>
            <a:r>
              <a:rPr lang="en-US" sz="2171" b="1" kern="0" spc="-6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Desconhecimento do Plano de Carreira</a:t>
            </a:r>
            <a:endParaRPr lang="en-US" sz="2171" dirty="0"/>
          </a:p>
        </p:txBody>
      </p:sp>
      <p:sp>
        <p:nvSpPr>
          <p:cNvPr id="8" name="Text 6"/>
          <p:cNvSpPr/>
          <p:nvPr/>
        </p:nvSpPr>
        <p:spPr>
          <a:xfrm>
            <a:off x="2008227" y="2633424"/>
            <a:ext cx="5196721" cy="14111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Existe uma falta de conhecimento por parte do corpo técnico-administrativo sobre o plano de carreira da instituição, o que pode gerar insegurança e desmotivação.</a:t>
            </a:r>
            <a:endParaRPr lang="en-US" sz="1737" dirty="0"/>
          </a:p>
        </p:txBody>
      </p:sp>
      <p:sp>
        <p:nvSpPr>
          <p:cNvPr id="9" name="Shape 7"/>
          <p:cNvSpPr/>
          <p:nvPr/>
        </p:nvSpPr>
        <p:spPr>
          <a:xfrm>
            <a:off x="7425452" y="2156698"/>
            <a:ext cx="496133" cy="496133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7574280" y="2239328"/>
            <a:ext cx="198477" cy="3308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5"/>
              </a:lnSpc>
              <a:buNone/>
            </a:pPr>
            <a:r>
              <a:rPr lang="en-US" sz="2605" b="1" kern="0" spc="-7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05" dirty="0"/>
          </a:p>
        </p:txBody>
      </p:sp>
      <p:sp>
        <p:nvSpPr>
          <p:cNvPr id="11" name="Text 9"/>
          <p:cNvSpPr/>
          <p:nvPr/>
        </p:nvSpPr>
        <p:spPr>
          <a:xfrm>
            <a:off x="8142089" y="2156698"/>
            <a:ext cx="5196721" cy="6888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3"/>
              </a:lnSpc>
              <a:buNone/>
            </a:pPr>
            <a:r>
              <a:rPr lang="en-US" sz="2171" b="1" kern="0" spc="-6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Dificuldade de Comunicação com a Sociedade</a:t>
            </a:r>
            <a:endParaRPr lang="en-US" sz="2171" dirty="0"/>
          </a:p>
        </p:txBody>
      </p:sp>
      <p:sp>
        <p:nvSpPr>
          <p:cNvPr id="12" name="Text 10"/>
          <p:cNvSpPr/>
          <p:nvPr/>
        </p:nvSpPr>
        <p:spPr>
          <a:xfrm>
            <a:off x="8142089" y="2977872"/>
            <a:ext cx="5196721" cy="1763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UNIMES enfrenta desafios em estabelecer uma comunicação efetiva e transparente com a sociedade, o que prejudica a divulgação de suas atividades e a interação com a comunidade externa.</a:t>
            </a:r>
            <a:endParaRPr lang="en-US" sz="1737" dirty="0"/>
          </a:p>
        </p:txBody>
      </p:sp>
      <p:sp>
        <p:nvSpPr>
          <p:cNvPr id="13" name="Shape 11"/>
          <p:cNvSpPr/>
          <p:nvPr/>
        </p:nvSpPr>
        <p:spPr>
          <a:xfrm>
            <a:off x="1291590" y="5210294"/>
            <a:ext cx="496133" cy="496133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2"/>
          <p:cNvSpPr/>
          <p:nvPr/>
        </p:nvSpPr>
        <p:spPr>
          <a:xfrm>
            <a:off x="1435537" y="5292923"/>
            <a:ext cx="208240" cy="3308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5"/>
              </a:lnSpc>
              <a:buNone/>
            </a:pPr>
            <a:r>
              <a:rPr lang="en-US" sz="2605" b="1" kern="0" spc="-7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05" dirty="0"/>
          </a:p>
        </p:txBody>
      </p:sp>
      <p:sp>
        <p:nvSpPr>
          <p:cNvPr id="15" name="Text 13"/>
          <p:cNvSpPr/>
          <p:nvPr/>
        </p:nvSpPr>
        <p:spPr>
          <a:xfrm>
            <a:off x="2008227" y="5210294"/>
            <a:ext cx="4967407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3"/>
              </a:lnSpc>
              <a:buNone/>
            </a:pPr>
            <a:r>
              <a:rPr lang="en-US" sz="2171" b="1" kern="0" spc="-6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Baixa Adesão aos Projetos de Extensão</a:t>
            </a:r>
            <a:endParaRPr lang="en-US" sz="2171" dirty="0"/>
          </a:p>
        </p:txBody>
      </p:sp>
      <p:sp>
        <p:nvSpPr>
          <p:cNvPr id="16" name="Text 14"/>
          <p:cNvSpPr/>
          <p:nvPr/>
        </p:nvSpPr>
        <p:spPr>
          <a:xfrm>
            <a:off x="2008227" y="5687020"/>
            <a:ext cx="5196721" cy="14111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Há uma falta de engajamento e participação do corpo técnico-administrativo nos projetos de extensão promovidos pela instituição, o que limita o alcance e o impacto dessas atividades.</a:t>
            </a:r>
            <a:endParaRPr lang="en-US" sz="1737" dirty="0"/>
          </a:p>
        </p:txBody>
      </p:sp>
      <p:sp>
        <p:nvSpPr>
          <p:cNvPr id="17" name="Shape 15"/>
          <p:cNvSpPr/>
          <p:nvPr/>
        </p:nvSpPr>
        <p:spPr>
          <a:xfrm>
            <a:off x="7425452" y="5210294"/>
            <a:ext cx="496133" cy="496133"/>
          </a:xfrm>
          <a:prstGeom prst="roundRect">
            <a:avLst>
              <a:gd name="adj" fmla="val 2000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7566303" y="5292923"/>
            <a:ext cx="214313" cy="3308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5"/>
              </a:lnSpc>
              <a:buNone/>
            </a:pPr>
            <a:r>
              <a:rPr lang="en-US" sz="2605" b="1" kern="0" spc="-7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05" dirty="0"/>
          </a:p>
        </p:txBody>
      </p:sp>
      <p:sp>
        <p:nvSpPr>
          <p:cNvPr id="19" name="Text 17"/>
          <p:cNvSpPr/>
          <p:nvPr/>
        </p:nvSpPr>
        <p:spPr>
          <a:xfrm>
            <a:off x="8142089" y="5210294"/>
            <a:ext cx="4934545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3"/>
              </a:lnSpc>
              <a:buNone/>
            </a:pPr>
            <a:r>
              <a:rPr lang="en-US" sz="2171" b="1" kern="0" spc="-6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Questionário de Avaliação Institucional</a:t>
            </a:r>
            <a:endParaRPr lang="en-US" sz="2171" dirty="0"/>
          </a:p>
        </p:txBody>
      </p:sp>
      <p:sp>
        <p:nvSpPr>
          <p:cNvPr id="20" name="Text 18"/>
          <p:cNvSpPr/>
          <p:nvPr/>
        </p:nvSpPr>
        <p:spPr>
          <a:xfrm>
            <a:off x="8142089" y="5687020"/>
            <a:ext cx="5196721" cy="1763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questionário de avaliação institucional aplicado ao corpo técnico-administrativo precisa ser aprimorado para obter informações mais precisas e relevantes sobre a percepção desse público em relação à UNIMES.</a:t>
            </a:r>
            <a:endParaRPr lang="en-US" sz="17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854512" y="671393"/>
            <a:ext cx="11676340" cy="762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08"/>
              </a:lnSpc>
              <a:buNone/>
            </a:pPr>
            <a:r>
              <a:rPr lang="en-US" sz="4807" b="1" kern="0" spc="-14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Melhorias - Corpo Técnico Administrativo</a:t>
            </a:r>
            <a:endParaRPr lang="en-US" sz="4807" dirty="0"/>
          </a:p>
        </p:txBody>
      </p:sp>
      <p:sp>
        <p:nvSpPr>
          <p:cNvPr id="5" name="Text 3"/>
          <p:cNvSpPr/>
          <p:nvPr/>
        </p:nvSpPr>
        <p:spPr>
          <a:xfrm>
            <a:off x="854512" y="2044660"/>
            <a:ext cx="2783681" cy="1144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b="1" kern="0" spc="-7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Aquisição de Mesas e Cadeiras Ergonômicas</a:t>
            </a:r>
            <a:endParaRPr lang="en-US" sz="2403" dirty="0"/>
          </a:p>
        </p:txBody>
      </p:sp>
      <p:sp>
        <p:nvSpPr>
          <p:cNvPr id="6" name="Text 4"/>
          <p:cNvSpPr/>
          <p:nvPr/>
        </p:nvSpPr>
        <p:spPr>
          <a:xfrm>
            <a:off x="854512" y="3433524"/>
            <a:ext cx="2783681" cy="39064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UNIMES realizou a aquisição de mobiliário ergonômico, como mesas e cadeiras, para proporcionar maior conforto e bem-estar aos funcionários do corpo técnico-administrativo durante sua jornada de trabalho.</a:t>
            </a:r>
            <a:endParaRPr lang="en-US" sz="1923" dirty="0"/>
          </a:p>
        </p:txBody>
      </p:sp>
      <p:sp>
        <p:nvSpPr>
          <p:cNvPr id="7" name="Text 5"/>
          <p:cNvSpPr/>
          <p:nvPr/>
        </p:nvSpPr>
        <p:spPr>
          <a:xfrm>
            <a:off x="4241363" y="2044660"/>
            <a:ext cx="2783681" cy="7631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b="1" kern="0" spc="-7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no Bicicletário</a:t>
            </a:r>
            <a:endParaRPr lang="en-US" sz="2403" dirty="0"/>
          </a:p>
        </p:txBody>
      </p:sp>
      <p:sp>
        <p:nvSpPr>
          <p:cNvPr id="8" name="Text 6"/>
          <p:cNvSpPr/>
          <p:nvPr/>
        </p:nvSpPr>
        <p:spPr>
          <a:xfrm>
            <a:off x="4241363" y="3051929"/>
            <a:ext cx="2783681" cy="3125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instituição investiu na melhoria do bicicletário, oferecendo mais espaço e estrutura adequada para os funcionários que optam por se deslocar de bicicleta até o campus.</a:t>
            </a:r>
            <a:endParaRPr lang="en-US" sz="1923" dirty="0"/>
          </a:p>
        </p:txBody>
      </p:sp>
      <p:sp>
        <p:nvSpPr>
          <p:cNvPr id="9" name="Text 7"/>
          <p:cNvSpPr/>
          <p:nvPr/>
        </p:nvSpPr>
        <p:spPr>
          <a:xfrm>
            <a:off x="7628215" y="2044660"/>
            <a:ext cx="2783681" cy="1144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b="1" kern="0" spc="-7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na Comunicação entre os Setores</a:t>
            </a:r>
            <a:endParaRPr lang="en-US" sz="2403" dirty="0"/>
          </a:p>
        </p:txBody>
      </p:sp>
      <p:sp>
        <p:nvSpPr>
          <p:cNvPr id="10" name="Text 8"/>
          <p:cNvSpPr/>
          <p:nvPr/>
        </p:nvSpPr>
        <p:spPr>
          <a:xfrm>
            <a:off x="7628215" y="3433524"/>
            <a:ext cx="2783681" cy="35157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UNIMES implementou ações para aprimorar a comunicação entre os diferentes setores da instituição, visando uma maior integração e fluidez no compartilhamento de informações.</a:t>
            </a:r>
            <a:endParaRPr lang="en-US" sz="1923" dirty="0"/>
          </a:p>
        </p:txBody>
      </p:sp>
      <p:sp>
        <p:nvSpPr>
          <p:cNvPr id="11" name="Text 9"/>
          <p:cNvSpPr/>
          <p:nvPr/>
        </p:nvSpPr>
        <p:spPr>
          <a:xfrm>
            <a:off x="11015067" y="2044660"/>
            <a:ext cx="2783681" cy="7631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b="1" kern="0" spc="-7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Implantação de Reuniões Mensais</a:t>
            </a:r>
            <a:endParaRPr lang="en-US" sz="2403" dirty="0"/>
          </a:p>
        </p:txBody>
      </p:sp>
      <p:sp>
        <p:nvSpPr>
          <p:cNvPr id="12" name="Text 10"/>
          <p:cNvSpPr/>
          <p:nvPr/>
        </p:nvSpPr>
        <p:spPr>
          <a:xfrm>
            <a:off x="11015067" y="3051929"/>
            <a:ext cx="2783681" cy="35157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instituição passou a realizar reuniões mensais com o corpo técnico-administrativo, com o objetivo de abordar assuntos gerais e promover um espaço de diálogo e troca de ideias.</a:t>
            </a:r>
            <a:endParaRPr lang="en-US" sz="19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460188" y="504825"/>
            <a:ext cx="5990749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en-US" sz="3499" b="1" kern="0" spc="-10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Fragilidades - Corpo Docente</a:t>
            </a:r>
            <a:endParaRPr lang="en-US" sz="3499" dirty="0"/>
          </a:p>
        </p:txBody>
      </p:sp>
      <p:sp>
        <p:nvSpPr>
          <p:cNvPr id="5" name="Shape 3"/>
          <p:cNvSpPr/>
          <p:nvPr/>
        </p:nvSpPr>
        <p:spPr>
          <a:xfrm>
            <a:off x="2460188" y="1415653"/>
            <a:ext cx="4766191" cy="2169676"/>
          </a:xfrm>
          <a:prstGeom prst="roundRect">
            <a:avLst>
              <a:gd name="adj" fmla="val 368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2645450" y="1600914"/>
            <a:ext cx="3220403" cy="277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7"/>
              </a:lnSpc>
              <a:buNone/>
            </a:pPr>
            <a:r>
              <a:rPr lang="en-US" sz="1750" b="1" kern="0" spc="-5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Comunicação com a Sociedade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645450" y="1985129"/>
            <a:ext cx="4395668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UNIMES enfrenta desafios em estabelecer uma comunicação efetiva e transparente com a sociedade, o que prejudica a divulgação de suas atividades e a interação com a comunidade externa.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404021" y="1415653"/>
            <a:ext cx="4766191" cy="2169676"/>
          </a:xfrm>
          <a:prstGeom prst="roundRect">
            <a:avLst>
              <a:gd name="adj" fmla="val 368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7589282" y="1600914"/>
            <a:ext cx="4395668" cy="555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87"/>
              </a:lnSpc>
              <a:buNone/>
            </a:pPr>
            <a:r>
              <a:rPr lang="en-US" sz="1750" b="1" kern="0" spc="-5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Adesão em Atividades de Pesquisa e Extensão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89282" y="2262783"/>
            <a:ext cx="4395668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Há uma falta de engajamento e participação do corpo docente nos projetos de pesquisa e extensão promovidos pela instituição, o que limita o alcance e o impacto dessas atividades.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2460188" y="3762970"/>
            <a:ext cx="4766191" cy="1892022"/>
          </a:xfrm>
          <a:prstGeom prst="roundRect">
            <a:avLst>
              <a:gd name="adj" fmla="val 422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2645450" y="3948232"/>
            <a:ext cx="4018717" cy="277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7"/>
              </a:lnSpc>
              <a:buNone/>
            </a:pPr>
            <a:r>
              <a:rPr lang="en-US" sz="1750" b="1" kern="0" spc="-5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Divulgação das Atividades de Extensão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2645450" y="4332446"/>
            <a:ext cx="4395668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UNIMES precisa melhorar a divulgação das atividades de extensão realizadas, de modo a ampliar o conhecimento e a participação da comunidade acadêmica e externa.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7404021" y="3762970"/>
            <a:ext cx="4766191" cy="1892022"/>
          </a:xfrm>
          <a:prstGeom prst="roundRect">
            <a:avLst>
              <a:gd name="adj" fmla="val 422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7589282" y="3948232"/>
            <a:ext cx="4074795" cy="277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7"/>
              </a:lnSpc>
              <a:buNone/>
            </a:pPr>
            <a:r>
              <a:rPr lang="en-US" sz="1750" b="1" kern="0" spc="-5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Equipamentos e Materiais para as Aulas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89282" y="4332446"/>
            <a:ext cx="4395668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corpo docente relata a necessidade de melhoria nos equipamentos e materiais disponíveis para a realização das aulas, de modo a proporcionar um ambiente de aprendizagem mais adequado.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2460188" y="5832634"/>
            <a:ext cx="4766191" cy="1892022"/>
          </a:xfrm>
          <a:prstGeom prst="roundRect">
            <a:avLst>
              <a:gd name="adj" fmla="val 422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2645450" y="6017895"/>
            <a:ext cx="2221944" cy="277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7"/>
              </a:lnSpc>
              <a:buNone/>
            </a:pPr>
            <a:r>
              <a:rPr lang="en-US" sz="1750" b="1" kern="0" spc="-5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Práticas Insuficientes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2645450" y="6402110"/>
            <a:ext cx="4395668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professores apontam a necessidade de ampliar as práticas e atividades práticas durante as aulas, de forma a complementar o conteúdo teórico e promover uma aprendizagem mais efetiva.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7404021" y="5832634"/>
            <a:ext cx="4766191" cy="1892022"/>
          </a:xfrm>
          <a:prstGeom prst="roundRect">
            <a:avLst>
              <a:gd name="adj" fmla="val 422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 19"/>
          <p:cNvSpPr/>
          <p:nvPr/>
        </p:nvSpPr>
        <p:spPr>
          <a:xfrm>
            <a:off x="7589282" y="6017895"/>
            <a:ext cx="3234333" cy="277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7"/>
              </a:lnSpc>
              <a:buNone/>
            </a:pPr>
            <a:r>
              <a:rPr lang="en-US" sz="1750" b="1" kern="0" spc="-5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Questionário do Corpo Docente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7589282" y="6402110"/>
            <a:ext cx="4395668" cy="1137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9"/>
              </a:lnSpc>
              <a:buNone/>
            </a:pPr>
            <a:r>
              <a:rPr lang="en-US" sz="1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questionário de avaliação institucional aplicado ao corpo docente precisa ser aprimorado para obter informações mais precisas e relevantes sobre a percepção desse público em relação à UNIMES.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489115" y="704612"/>
            <a:ext cx="661558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b="1" kern="0" spc="-12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Melhorias - Corpo Docente</a:t>
            </a:r>
            <a:endParaRPr lang="en-US" sz="4199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15" y="1797725"/>
            <a:ext cx="3670697" cy="22686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89115" y="4332923"/>
            <a:ext cx="3670697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kern="0" spc="-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Maior Conhecimento do Plano de Carreira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489115" y="5127069"/>
            <a:ext cx="3670697" cy="1365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corpo docente demonstra maior conhecimento e satisfação com as condições de trabalho, incluindo o plano de carreira da instituição.</a:t>
            </a:r>
            <a:endParaRPr lang="en-US" sz="168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733" y="1797725"/>
            <a:ext cx="3670697" cy="226861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79733" y="4332923"/>
            <a:ext cx="3593425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kern="0" spc="-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Maior Divulgação dos Cursos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5479733" y="4793933"/>
            <a:ext cx="3670697" cy="2389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UNIMES realizou uma maior divulgação dos cursos, projetos de extensão, semanas acadêmicas e eventos no calendário escolar, ampliando o conhecimento da comunidade sobre as atividades oferecidas.</a:t>
            </a:r>
            <a:endParaRPr lang="en-US" sz="168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350" y="1797725"/>
            <a:ext cx="3670816" cy="226873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470350" y="4333042"/>
            <a:ext cx="3225165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kern="0" spc="-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Maior Fomento à Pesquisa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9470350" y="4794052"/>
            <a:ext cx="3670816" cy="27308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instituição promoveu um maior fomento e participação de docentes e discentes em projetos de pesquisa, iniciação científica, com apresentações em semanas acadêmicas, congressos e simpósios nacionais e internacionais, com divulgação interna e externa.</a:t>
            </a:r>
            <a:endParaRPr lang="en-US" sz="16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43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23743" y="3075503"/>
            <a:ext cx="8329374" cy="571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97"/>
              </a:lnSpc>
              <a:buNone/>
            </a:pPr>
            <a:r>
              <a:rPr lang="en-US" sz="3598" b="1" kern="0" spc="-108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Questionários do Corpo Discente (EAD)</a:t>
            </a:r>
            <a:endParaRPr lang="en-US" sz="3598" dirty="0"/>
          </a:p>
        </p:txBody>
      </p:sp>
      <p:sp>
        <p:nvSpPr>
          <p:cNvPr id="6" name="Shape 3"/>
          <p:cNvSpPr/>
          <p:nvPr/>
        </p:nvSpPr>
        <p:spPr>
          <a:xfrm>
            <a:off x="2323743" y="4126111"/>
            <a:ext cx="319802" cy="319802"/>
          </a:xfrm>
          <a:prstGeom prst="roundRect">
            <a:avLst>
              <a:gd name="adj" fmla="val 2571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2826187" y="4126111"/>
            <a:ext cx="2703433" cy="571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8"/>
              </a:lnSpc>
              <a:buNone/>
            </a:pPr>
            <a:r>
              <a:rPr lang="en-US" sz="1799" b="1" kern="0" spc="-5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Avaliação do Professor da Sala</a:t>
            </a:r>
            <a:endParaRPr lang="en-US" sz="1799" dirty="0"/>
          </a:p>
        </p:txBody>
      </p:sp>
      <p:sp>
        <p:nvSpPr>
          <p:cNvPr id="8" name="Text 5"/>
          <p:cNvSpPr/>
          <p:nvPr/>
        </p:nvSpPr>
        <p:spPr>
          <a:xfrm>
            <a:off x="2826187" y="4806672"/>
            <a:ext cx="2703433" cy="263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2"/>
              </a:lnSpc>
              <a:buNone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questionário do corpo discente (EAD) avalia o desempenho e a atuação dos professores em sala de aula, permitindo que os alunos forneçam feedback sobre a qualidade do ensino e a efetividade das metodologias aplicadas.</a:t>
            </a:r>
            <a:endParaRPr lang="en-US" sz="1439" dirty="0"/>
          </a:p>
        </p:txBody>
      </p:sp>
      <p:sp>
        <p:nvSpPr>
          <p:cNvPr id="9" name="Shape 6"/>
          <p:cNvSpPr/>
          <p:nvPr/>
        </p:nvSpPr>
        <p:spPr>
          <a:xfrm>
            <a:off x="5712262" y="4126111"/>
            <a:ext cx="319802" cy="319802"/>
          </a:xfrm>
          <a:prstGeom prst="roundRect">
            <a:avLst>
              <a:gd name="adj" fmla="val 2571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7"/>
          <p:cNvSpPr/>
          <p:nvPr/>
        </p:nvSpPr>
        <p:spPr>
          <a:xfrm>
            <a:off x="6214705" y="4126111"/>
            <a:ext cx="2703433" cy="571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8"/>
              </a:lnSpc>
              <a:buNone/>
            </a:pPr>
            <a:r>
              <a:rPr lang="en-US" sz="1799" b="1" kern="0" spc="-5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Avaliação do Atendimento dos Polos</a:t>
            </a:r>
            <a:endParaRPr lang="en-US" sz="1799" dirty="0"/>
          </a:p>
        </p:txBody>
      </p:sp>
      <p:sp>
        <p:nvSpPr>
          <p:cNvPr id="11" name="Text 8"/>
          <p:cNvSpPr/>
          <p:nvPr/>
        </p:nvSpPr>
        <p:spPr>
          <a:xfrm>
            <a:off x="6214705" y="4806672"/>
            <a:ext cx="2703433" cy="2339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2"/>
              </a:lnSpc>
              <a:buNone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questionário do corpo discente (EAD) também abrange a avaliação do atendimento prestado nos polos de apoio presencial, permitindo que os alunos avaliem a infraestrutura, o suporte administrativo e a qualidade do serviço oferecido.</a:t>
            </a:r>
            <a:endParaRPr lang="en-US" sz="1439" dirty="0"/>
          </a:p>
        </p:txBody>
      </p:sp>
      <p:sp>
        <p:nvSpPr>
          <p:cNvPr id="12" name="Shape 9"/>
          <p:cNvSpPr/>
          <p:nvPr/>
        </p:nvSpPr>
        <p:spPr>
          <a:xfrm>
            <a:off x="9100780" y="4126111"/>
            <a:ext cx="319802" cy="319802"/>
          </a:xfrm>
          <a:prstGeom prst="roundRect">
            <a:avLst>
              <a:gd name="adj" fmla="val 2571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10"/>
          <p:cNvSpPr/>
          <p:nvPr/>
        </p:nvSpPr>
        <p:spPr>
          <a:xfrm>
            <a:off x="9603224" y="4126111"/>
            <a:ext cx="2703433" cy="571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8"/>
              </a:lnSpc>
              <a:buNone/>
            </a:pPr>
            <a:r>
              <a:rPr lang="en-US" sz="1799" b="1" kern="0" spc="-5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Avaliação das Disciplinas e do Coordenador</a:t>
            </a:r>
            <a:endParaRPr lang="en-US" sz="1799" dirty="0"/>
          </a:p>
        </p:txBody>
      </p:sp>
      <p:sp>
        <p:nvSpPr>
          <p:cNvPr id="14" name="Text 11"/>
          <p:cNvSpPr/>
          <p:nvPr/>
        </p:nvSpPr>
        <p:spPr>
          <a:xfrm>
            <a:off x="9603224" y="4969962"/>
            <a:ext cx="2703433" cy="263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2"/>
              </a:lnSpc>
              <a:buNone/>
            </a:pPr>
            <a:r>
              <a:rPr lang="en-US" sz="1439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Além disso, o questionário do corpo discente (EAD) permite que os alunos avaliem as disciplinas cursadas, o conteúdo programático, a carga horária e a atuação do coordenador do curso, contribuindo para o aprimoramento da oferta educacional.</a:t>
            </a:r>
            <a:endParaRPr lang="en-US" sz="14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382613" y="796658"/>
            <a:ext cx="4320540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kern="0" spc="-10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Resultados Obtidos</a:t>
            </a:r>
            <a:endParaRPr lang="en-US" sz="340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13" y="2202835"/>
            <a:ext cx="431959" cy="4319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82613" y="2807554"/>
            <a:ext cx="2165628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no Acolhimento</a:t>
            </a:r>
            <a:endParaRPr lang="en-US" sz="1701" dirty="0"/>
          </a:p>
        </p:txBody>
      </p:sp>
      <p:sp>
        <p:nvSpPr>
          <p:cNvPr id="7" name="Text 4"/>
          <p:cNvSpPr/>
          <p:nvPr/>
        </p:nvSpPr>
        <p:spPr>
          <a:xfrm>
            <a:off x="1382613" y="3450968"/>
            <a:ext cx="2165628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alunos relataram uma melhoria no acolhimento e atendimento prestado pela instituição, o que contribui para uma experiência mais positiva durante o curso.</a:t>
            </a:r>
            <a:endParaRPr lang="en-US" sz="136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40" y="2202835"/>
            <a:ext cx="431959" cy="4319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07440" y="2807554"/>
            <a:ext cx="2165747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Satisfação com as Políticas Acadêmicas</a:t>
            </a:r>
            <a:endParaRPr lang="en-US" sz="1701" dirty="0"/>
          </a:p>
        </p:txBody>
      </p:sp>
      <p:sp>
        <p:nvSpPr>
          <p:cNvPr id="10" name="Text 6"/>
          <p:cNvSpPr/>
          <p:nvPr/>
        </p:nvSpPr>
        <p:spPr>
          <a:xfrm>
            <a:off x="3807440" y="3663245"/>
            <a:ext cx="2165747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discentes demonstraram satisfação com as políticas acadêmicas adotadas pela UNIMES, que atendem às suas necessidades e expectativas.</a:t>
            </a:r>
            <a:endParaRPr lang="en-US" sz="1361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386" y="2202835"/>
            <a:ext cx="431959" cy="4319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232386" y="2807554"/>
            <a:ext cx="2165628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Satisfação com os Polos</a:t>
            </a:r>
            <a:endParaRPr lang="en-US" sz="1701" dirty="0"/>
          </a:p>
        </p:txBody>
      </p:sp>
      <p:sp>
        <p:nvSpPr>
          <p:cNvPr id="13" name="Text 8"/>
          <p:cNvSpPr/>
          <p:nvPr/>
        </p:nvSpPr>
        <p:spPr>
          <a:xfrm>
            <a:off x="6232386" y="3450968"/>
            <a:ext cx="2165628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alunos expressaram satisfação com a infraestrutura e o atendimento prestado nos polos de apoio presencial, onde realizam parte de suas atividades.</a:t>
            </a:r>
            <a:endParaRPr lang="en-US" sz="1361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213" y="2202835"/>
            <a:ext cx="431959" cy="43195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657213" y="2807554"/>
            <a:ext cx="2165747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na Comunicação</a:t>
            </a:r>
            <a:endParaRPr lang="en-US" sz="1701" dirty="0"/>
          </a:p>
        </p:txBody>
      </p:sp>
      <p:sp>
        <p:nvSpPr>
          <p:cNvPr id="16" name="Text 10"/>
          <p:cNvSpPr/>
          <p:nvPr/>
        </p:nvSpPr>
        <p:spPr>
          <a:xfrm>
            <a:off x="8657213" y="3450968"/>
            <a:ext cx="2165747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discentes relataram uma melhoria na comunicação da UNIMES com a sociedade, o que amplia o conhecimento sobre as atividades e oportunidades oferecidas pela instituição.</a:t>
            </a:r>
            <a:endParaRPr lang="en-US" sz="1361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9533" y="2239308"/>
            <a:ext cx="431959" cy="43195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1189533" y="284402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Maior Envolvimento</a:t>
            </a:r>
            <a:endParaRPr lang="en-US" sz="1701" dirty="0"/>
          </a:p>
        </p:txBody>
      </p:sp>
      <p:sp>
        <p:nvSpPr>
          <p:cNvPr id="19" name="Text 12"/>
          <p:cNvSpPr/>
          <p:nvPr/>
        </p:nvSpPr>
        <p:spPr>
          <a:xfrm>
            <a:off x="11189533" y="3217526"/>
            <a:ext cx="2165628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alunos demonstraram um maior envolvimento e participação nos projetos de pesquisa e extensão promovidos pela UNIMES.</a:t>
            </a:r>
            <a:endParaRPr lang="en-US" sz="13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11754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816967" y="915942"/>
            <a:ext cx="4320540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kern="0" spc="-10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Resultados Obtidos</a:t>
            </a:r>
            <a:endParaRPr lang="en-US" sz="340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13" y="2915245"/>
            <a:ext cx="2165628" cy="13383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82613" y="4469606"/>
            <a:ext cx="2165628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no Horário de Atendimento</a:t>
            </a:r>
            <a:endParaRPr lang="en-US" sz="1701" dirty="0"/>
          </a:p>
        </p:txBody>
      </p:sp>
      <p:sp>
        <p:nvSpPr>
          <p:cNvPr id="7" name="Text 4"/>
          <p:cNvSpPr/>
          <p:nvPr/>
        </p:nvSpPr>
        <p:spPr>
          <a:xfrm>
            <a:off x="1382613" y="5113020"/>
            <a:ext cx="2165628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alunos relataram uma melhoria no horário de atendimento para sanar as dúvidas de navegação no Ambiente Virtual de Aprendizagem (AVA), facilitando sua experiência durante o curso.</a:t>
            </a:r>
            <a:endParaRPr lang="en-US" sz="136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40" y="2915245"/>
            <a:ext cx="2165747" cy="13385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07440" y="4469725"/>
            <a:ext cx="2165747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na Qualidade da Internet</a:t>
            </a:r>
            <a:endParaRPr lang="en-US" sz="1701" dirty="0"/>
          </a:p>
        </p:txBody>
      </p:sp>
      <p:sp>
        <p:nvSpPr>
          <p:cNvPr id="10" name="Text 6"/>
          <p:cNvSpPr/>
          <p:nvPr/>
        </p:nvSpPr>
        <p:spPr>
          <a:xfrm>
            <a:off x="3807440" y="5309087"/>
            <a:ext cx="2165747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discentes expressaram satisfação com a melhoria da qualidade de internet oferecida pelos polos de apoio presencial, o que contribui para uma melhor experiência durante as atividades online.</a:t>
            </a:r>
            <a:endParaRPr lang="en-US" sz="1361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386" y="2915245"/>
            <a:ext cx="2165628" cy="13383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232386" y="4469606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nas Aulas</a:t>
            </a:r>
            <a:endParaRPr lang="en-US" sz="1701" dirty="0"/>
          </a:p>
        </p:txBody>
      </p:sp>
      <p:sp>
        <p:nvSpPr>
          <p:cNvPr id="13" name="Text 8"/>
          <p:cNvSpPr/>
          <p:nvPr/>
        </p:nvSpPr>
        <p:spPr>
          <a:xfrm>
            <a:off x="6232386" y="4843105"/>
            <a:ext cx="2165628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alunos relataram uma melhoria na qualidade das aulas em formato de texto e vídeo, o que facilita o aprendizado e a compreensão dos conteúdos.</a:t>
            </a:r>
            <a:endParaRPr lang="en-US" sz="1361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213" y="2915245"/>
            <a:ext cx="2165747" cy="133850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657213" y="4469725"/>
            <a:ext cx="2165747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 no Retorno das Avaliações</a:t>
            </a:r>
            <a:endParaRPr lang="en-US" sz="1701" dirty="0"/>
          </a:p>
        </p:txBody>
      </p:sp>
      <p:sp>
        <p:nvSpPr>
          <p:cNvPr id="16" name="Text 10"/>
          <p:cNvSpPr/>
          <p:nvPr/>
        </p:nvSpPr>
        <p:spPr>
          <a:xfrm>
            <a:off x="8657213" y="5113139"/>
            <a:ext cx="2165747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discentes expressaram satisfação com a melhoria no retorno no término das avaliações, o que permite um acompanhamento mais efetivo de seu desempenho.</a:t>
            </a:r>
            <a:endParaRPr lang="en-US" sz="1361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7517" y="2915245"/>
            <a:ext cx="2165628" cy="133838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1087517" y="4469606"/>
            <a:ext cx="2165628" cy="539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Mais Informações sobre os Programas</a:t>
            </a:r>
            <a:endParaRPr lang="en-US" sz="1701" dirty="0"/>
          </a:p>
        </p:txBody>
      </p:sp>
      <p:sp>
        <p:nvSpPr>
          <p:cNvPr id="19" name="Text 12"/>
          <p:cNvSpPr/>
          <p:nvPr/>
        </p:nvSpPr>
        <p:spPr>
          <a:xfrm>
            <a:off x="11087517" y="5113019"/>
            <a:ext cx="2165628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alunos relataram que houve uma melhoria na disponibilização de informações sobre os programas oferecidos pela UNIMES, ampliando seu conhecimento sobre as oportunidades disponíveis.</a:t>
            </a:r>
            <a:endParaRPr lang="en-US" sz="13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1542574"/>
            <a:ext cx="7415927" cy="3193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b="1" kern="0" spc="-20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Cronograma dos questionários triênio 2024-2026</a:t>
            </a:r>
            <a:endParaRPr lang="en-US" sz="6707" dirty="0"/>
          </a:p>
        </p:txBody>
      </p:sp>
      <p:sp>
        <p:nvSpPr>
          <p:cNvPr id="6" name="Text 3"/>
          <p:cNvSpPr/>
          <p:nvPr/>
        </p:nvSpPr>
        <p:spPr>
          <a:xfrm>
            <a:off x="864037" y="5106829"/>
            <a:ext cx="74159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cronograma para a aplicação dos questionários de avaliação institucional no triênio 2024-2026 está sendo estruturado de forma a obter informações relevantes e atualizadas sobre o desempenho da UNIMES nesse período.</a:t>
            </a:r>
            <a:endParaRPr lang="en-US" sz="19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3171" r="16618" b="10267"/>
          <a:stretch/>
        </p:blipFill>
        <p:spPr bwMode="auto">
          <a:xfrm>
            <a:off x="1534886" y="228600"/>
            <a:ext cx="12001500" cy="794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7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2667476"/>
            <a:ext cx="6910149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Melhorias e Fragilidades</a:t>
            </a:r>
            <a:endParaRPr lang="en-US" sz="4860" dirty="0"/>
          </a:p>
        </p:txBody>
      </p:sp>
      <p:sp>
        <p:nvSpPr>
          <p:cNvPr id="6" name="Text 3"/>
          <p:cNvSpPr/>
          <p:nvPr/>
        </p:nvSpPr>
        <p:spPr>
          <a:xfrm>
            <a:off x="1258967" y="3809286"/>
            <a:ext cx="702099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b="1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Relata melhorias e fragilidades no ensino, extensão e pesquisa</a:t>
            </a:r>
            <a:endParaRPr lang="en-US" sz="1944" b="1" dirty="0"/>
          </a:p>
        </p:txBody>
      </p:sp>
      <p:sp>
        <p:nvSpPr>
          <p:cNvPr id="7" name="Text 4"/>
          <p:cNvSpPr/>
          <p:nvPr/>
        </p:nvSpPr>
        <p:spPr>
          <a:xfrm>
            <a:off x="1258967" y="4535591"/>
            <a:ext cx="702099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b="1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 atos e ações</a:t>
            </a:r>
            <a:endParaRPr lang="en-US" sz="1944" b="1" dirty="0"/>
          </a:p>
        </p:txBody>
      </p:sp>
      <p:sp>
        <p:nvSpPr>
          <p:cNvPr id="8" name="Text 5"/>
          <p:cNvSpPr/>
          <p:nvPr/>
        </p:nvSpPr>
        <p:spPr>
          <a:xfrm>
            <a:off x="1258967" y="4935315"/>
            <a:ext cx="702099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b="1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Possibilita a implementação de ações de melhorias</a:t>
            </a:r>
            <a:endParaRPr lang="en-US" sz="1944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73934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150269" y="672108"/>
            <a:ext cx="10329863" cy="1181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53"/>
              </a:lnSpc>
              <a:buNone/>
            </a:pPr>
            <a:r>
              <a:rPr lang="en-US" sz="3723" b="1" kern="0" spc="-11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Composição da CPA - Portaria nº 18/2024 – G.R.</a:t>
            </a:r>
            <a:endParaRPr lang="en-US" sz="3723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269" y="2232065"/>
            <a:ext cx="472678" cy="47267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50269" y="2893814"/>
            <a:ext cx="2363748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>
              <a:lnSpc>
                <a:spcPts val="2327"/>
              </a:lnSpc>
            </a:pPr>
            <a:r>
              <a:rPr lang="en-US" sz="1861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Presidente</a:t>
            </a:r>
            <a:endParaRPr lang="en-US" sz="1861" dirty="0"/>
          </a:p>
        </p:txBody>
      </p:sp>
      <p:sp>
        <p:nvSpPr>
          <p:cNvPr id="7" name="Text 4"/>
          <p:cNvSpPr/>
          <p:nvPr/>
        </p:nvSpPr>
        <p:spPr>
          <a:xfrm>
            <a:off x="2150269" y="3302556"/>
            <a:ext cx="2369701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Prof. Dr. Gustavo Duarte Mendes</a:t>
            </a:r>
            <a:endParaRPr lang="en-US" sz="1489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77" y="2232065"/>
            <a:ext cx="472678" cy="47267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803577" y="2893814"/>
            <a:ext cx="2369820" cy="590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27"/>
              </a:lnSpc>
            </a:pPr>
            <a:r>
              <a:rPr lang="en-US" sz="1861" b="1" kern="0" spc="-5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Docentes</a:t>
            </a:r>
            <a:r>
              <a:rPr lang="en-US" sz="1861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sz="1861" b="1" kern="0" spc="-5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Membros</a:t>
            </a:r>
            <a:r>
              <a:rPr lang="en-US" sz="1861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Externos</a:t>
            </a:r>
            <a:endParaRPr lang="en-US" sz="1861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003" y="2232065"/>
            <a:ext cx="472678" cy="47267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457003" y="2893814"/>
            <a:ext cx="2369701" cy="590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27"/>
              </a:lnSpc>
            </a:pPr>
            <a:r>
              <a:rPr lang="en-US" sz="1861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Corpo Técnico Administrativo</a:t>
            </a:r>
            <a:endParaRPr lang="en-US" sz="1861" dirty="0"/>
          </a:p>
        </p:txBody>
      </p:sp>
      <p:sp>
        <p:nvSpPr>
          <p:cNvPr id="18" name="Text 13"/>
          <p:cNvSpPr/>
          <p:nvPr/>
        </p:nvSpPr>
        <p:spPr>
          <a:xfrm>
            <a:off x="7457004" y="3574970"/>
            <a:ext cx="206728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Daniel Sanches</a:t>
            </a:r>
            <a:endParaRPr lang="en-US" sz="1489" dirty="0"/>
          </a:p>
        </p:txBody>
      </p:sp>
      <p:sp>
        <p:nvSpPr>
          <p:cNvPr id="19" name="Text 14"/>
          <p:cNvSpPr/>
          <p:nvPr/>
        </p:nvSpPr>
        <p:spPr>
          <a:xfrm>
            <a:off x="7457004" y="3943468"/>
            <a:ext cx="2067282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Luiz Felipe Silva dos Reis</a:t>
            </a:r>
            <a:endParaRPr lang="en-US" sz="1489" dirty="0"/>
          </a:p>
        </p:txBody>
      </p:sp>
      <p:sp>
        <p:nvSpPr>
          <p:cNvPr id="20" name="Text 15"/>
          <p:cNvSpPr/>
          <p:nvPr/>
        </p:nvSpPr>
        <p:spPr>
          <a:xfrm>
            <a:off x="7456945" y="4499545"/>
            <a:ext cx="2067282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Letícia Cristiane da Conceição</a:t>
            </a:r>
            <a:endParaRPr lang="en-US" sz="1489" dirty="0"/>
          </a:p>
        </p:txBody>
      </p:sp>
      <p:sp>
        <p:nvSpPr>
          <p:cNvPr id="21" name="Text 16"/>
          <p:cNvSpPr/>
          <p:nvPr/>
        </p:nvSpPr>
        <p:spPr>
          <a:xfrm>
            <a:off x="7456945" y="5170463"/>
            <a:ext cx="2067282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Nivia Cristina Mello Queiróz</a:t>
            </a:r>
            <a:endParaRPr lang="en-US" sz="1489" dirty="0"/>
          </a:p>
        </p:txBody>
      </p:sp>
      <p:sp>
        <p:nvSpPr>
          <p:cNvPr id="22" name="Text 17"/>
          <p:cNvSpPr/>
          <p:nvPr/>
        </p:nvSpPr>
        <p:spPr>
          <a:xfrm>
            <a:off x="7456945" y="5776064"/>
            <a:ext cx="2067282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Rúbia Lisboa da Silva Oliveira</a:t>
            </a:r>
            <a:endParaRPr lang="en-US" sz="1489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311" y="2232065"/>
            <a:ext cx="472678" cy="47267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110311" y="2893814"/>
            <a:ext cx="2363748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>
              <a:lnSpc>
                <a:spcPts val="2327"/>
              </a:lnSpc>
            </a:pPr>
            <a:r>
              <a:rPr lang="en-US" sz="1861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Discentes</a:t>
            </a:r>
            <a:endParaRPr lang="en-US" sz="1861" dirty="0"/>
          </a:p>
        </p:txBody>
      </p:sp>
      <p:sp>
        <p:nvSpPr>
          <p:cNvPr id="25" name="Text 19"/>
          <p:cNvSpPr/>
          <p:nvPr/>
        </p:nvSpPr>
        <p:spPr>
          <a:xfrm>
            <a:off x="10110312" y="3578900"/>
            <a:ext cx="2067401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Aline Carvalho Cavalcanti</a:t>
            </a:r>
            <a:endParaRPr lang="en-US" sz="1489" dirty="0"/>
          </a:p>
        </p:txBody>
      </p:sp>
      <p:sp>
        <p:nvSpPr>
          <p:cNvPr id="26" name="Text 20"/>
          <p:cNvSpPr/>
          <p:nvPr/>
        </p:nvSpPr>
        <p:spPr>
          <a:xfrm>
            <a:off x="10110312" y="4130112"/>
            <a:ext cx="2067401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Isabella Marçal de Souza</a:t>
            </a:r>
            <a:endParaRPr lang="en-US" sz="1489" dirty="0"/>
          </a:p>
        </p:txBody>
      </p:sp>
      <p:sp>
        <p:nvSpPr>
          <p:cNvPr id="27" name="Text 21"/>
          <p:cNvSpPr/>
          <p:nvPr/>
        </p:nvSpPr>
        <p:spPr>
          <a:xfrm>
            <a:off x="10110253" y="4669860"/>
            <a:ext cx="2067401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Luana Cardoso Dias</a:t>
            </a:r>
            <a:endParaRPr lang="en-US" sz="1489" dirty="0"/>
          </a:p>
        </p:txBody>
      </p:sp>
      <p:sp>
        <p:nvSpPr>
          <p:cNvPr id="28" name="Text 22"/>
          <p:cNvSpPr/>
          <p:nvPr/>
        </p:nvSpPr>
        <p:spPr>
          <a:xfrm>
            <a:off x="10110253" y="4956713"/>
            <a:ext cx="2067401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Mariane Thomaz Faião Rauscher</a:t>
            </a:r>
            <a:endParaRPr lang="en-US" sz="1489" dirty="0"/>
          </a:p>
        </p:txBody>
      </p:sp>
      <p:sp>
        <p:nvSpPr>
          <p:cNvPr id="29" name="Text 23"/>
          <p:cNvSpPr/>
          <p:nvPr/>
        </p:nvSpPr>
        <p:spPr>
          <a:xfrm>
            <a:off x="10110253" y="5594973"/>
            <a:ext cx="2067401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Stelinne de Mattos Ramos Dutra</a:t>
            </a:r>
            <a:endParaRPr lang="en-US" sz="1489" dirty="0"/>
          </a:p>
        </p:txBody>
      </p:sp>
      <p:sp>
        <p:nvSpPr>
          <p:cNvPr id="30" name="Text 24"/>
          <p:cNvSpPr/>
          <p:nvPr/>
        </p:nvSpPr>
        <p:spPr>
          <a:xfrm>
            <a:off x="10110253" y="6216903"/>
            <a:ext cx="2067401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>
              <a:lnSpc>
                <a:spcPts val="2382"/>
              </a:lnSpc>
              <a:buSzPct val="100000"/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Thiago Yuuki Kuroiwa</a:t>
            </a:r>
            <a:endParaRPr lang="en-US" sz="1489" dirty="0"/>
          </a:p>
        </p:txBody>
      </p:sp>
      <p:sp>
        <p:nvSpPr>
          <p:cNvPr id="31" name="Text 6"/>
          <p:cNvSpPr/>
          <p:nvPr/>
        </p:nvSpPr>
        <p:spPr>
          <a:xfrm>
            <a:off x="4803577" y="3595547"/>
            <a:ext cx="2275840" cy="3487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0"/>
              </a:lnSpc>
              <a:spcAft>
                <a:spcPts val="0"/>
              </a:spcAft>
            </a:pP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Docentes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</a:p>
          <a:p>
            <a:pPr>
              <a:lnSpc>
                <a:spcPts val="2290"/>
              </a:lnSpc>
              <a:spcAft>
                <a:spcPts val="0"/>
              </a:spcAft>
            </a:pP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Amaury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Alípio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Pimentel Ana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Lúcia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Braga e Silva Santos</a:t>
            </a:r>
          </a:p>
          <a:p>
            <a:pPr>
              <a:lnSpc>
                <a:spcPts val="2290"/>
              </a:lnSpc>
              <a:spcAft>
                <a:spcPts val="0"/>
              </a:spcAft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Elaine Cristina dos Santos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Giovanini</a:t>
            </a:r>
            <a:endParaRPr lang="en-US" sz="1489" kern="0" spc="-3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290"/>
              </a:lnSpc>
              <a:spcAft>
                <a:spcPts val="0"/>
              </a:spcAft>
            </a:pP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Eliane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Marta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Quiñones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Braz</a:t>
            </a:r>
            <a:endParaRPr lang="en-US" sz="1489" kern="0" spc="-3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290"/>
              </a:lnSpc>
              <a:spcAft>
                <a:spcPts val="0"/>
              </a:spcAft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Marco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Antônio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 Pinto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Membros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externos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: Claudio Luis Caetano Marques </a:t>
            </a:r>
          </a:p>
          <a:p>
            <a:pPr>
              <a:lnSpc>
                <a:spcPts val="2290"/>
              </a:lnSpc>
              <a:spcAft>
                <a:spcPts val="0"/>
              </a:spcAft>
            </a:pP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Sandra Helena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Matias</a:t>
            </a:r>
            <a:r>
              <a:rPr lang="en-US" sz="1489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89" kern="0" spc="-3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Corrêa</a:t>
            </a:r>
            <a:endParaRPr lang="pt-BR" sz="1489" kern="0" spc="-3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4451287" y="546021"/>
            <a:ext cx="6837998" cy="7498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05"/>
              </a:lnSpc>
              <a:buNone/>
            </a:pPr>
            <a:r>
              <a:rPr lang="en-US" sz="4724" b="1" kern="0" spc="-14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Segmentos Consultados</a:t>
            </a:r>
            <a:endParaRPr lang="en-US" sz="472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287" y="1956316"/>
            <a:ext cx="5999917" cy="370820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85651" y="5838337"/>
            <a:ext cx="3984665" cy="3750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53"/>
              </a:lnSpc>
              <a:buNone/>
            </a:pPr>
            <a:r>
              <a:rPr lang="en-US" sz="2362" b="1" kern="0" spc="-7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Sociedade Acadêmica e Civil</a:t>
            </a:r>
            <a:endParaRPr lang="en-US" sz="2362" dirty="0"/>
          </a:p>
        </p:txBody>
      </p:sp>
      <p:sp>
        <p:nvSpPr>
          <p:cNvPr id="7" name="Text 4"/>
          <p:cNvSpPr/>
          <p:nvPr/>
        </p:nvSpPr>
        <p:spPr>
          <a:xfrm>
            <a:off x="839986" y="6417231"/>
            <a:ext cx="12950428" cy="1151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24"/>
              </a:lnSpc>
              <a:buNone/>
            </a:pPr>
            <a:r>
              <a:rPr lang="en-US" sz="1890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avaliação interna da UNIMES CPA consultou diversos segmentos, incluindo gestores, corpo docente, técnico-administrativo e corpo discente. Além disso, a avaliação externa também envolveu egressos e elementos da sociedade, como pós-graduados.</a:t>
            </a:r>
            <a:endParaRPr lang="en-US" sz="18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id="{EF4860F7-7430-E1E3-2DF9-D7210EB3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4"/>
          <a:stretch/>
        </p:blipFill>
        <p:spPr>
          <a:xfrm>
            <a:off x="1796673" y="32658"/>
            <a:ext cx="10559330" cy="8196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139388" y="1851065"/>
            <a:ext cx="1199602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Formas de Divulgação do Relatório da CPA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1139388" y="323969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Disponibilidade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1139388" y="3872270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Relatórios disponíveis no site da UNIMES e de forma impressa na biblioteca, sala dos professores e Centro de Atendimento aos Alunos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648046" y="323969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Comunicação Visual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5648046" y="3872270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Banners distribuídos na Instituição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10156705" y="323969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Apresentações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10156705" y="3872270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Apresentação aos setores envolvidos</a:t>
            </a:r>
            <a:endParaRPr lang="en-US" sz="19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437" y="2022396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Metodologia</a:t>
            </a:r>
            <a:endParaRPr lang="en-US" sz="4860" dirty="0"/>
          </a:p>
        </p:txBody>
      </p:sp>
      <p:sp>
        <p:nvSpPr>
          <p:cNvPr id="6" name="Text 3"/>
          <p:cNvSpPr/>
          <p:nvPr/>
        </p:nvSpPr>
        <p:spPr>
          <a:xfrm>
            <a:off x="6350437" y="3164205"/>
            <a:ext cx="74159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relatório de autoavaliação foi pautado nas Dez Dimensões do SINAES e na Nota Técnica de nº 08 CGACGIES/DAES/INEP, de 25 de fevereiro de 2013, que instituiu um novo instrumento matricial organizado em cinco eixos.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6350437" y="5022056"/>
            <a:ext cx="74159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 cada eixo foi realizada a análise das informações pertinentes, com vistas à elaboração de um relatório referente ao período de 2021 A 2023.</a:t>
            </a:r>
            <a:endParaRPr lang="en-US" sz="19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603415" y="586026"/>
            <a:ext cx="5228153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46"/>
              </a:lnSpc>
              <a:buNone/>
            </a:pPr>
            <a:r>
              <a:rPr lang="en-US" sz="4117" b="1" kern="0" spc="-12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Eixos e Dimensões</a:t>
            </a:r>
            <a:endParaRPr lang="en-US" sz="4117" dirty="0"/>
          </a:p>
        </p:txBody>
      </p:sp>
      <p:sp>
        <p:nvSpPr>
          <p:cNvPr id="5" name="Shape 3"/>
          <p:cNvSpPr/>
          <p:nvPr/>
        </p:nvSpPr>
        <p:spPr>
          <a:xfrm>
            <a:off x="1603415" y="1657588"/>
            <a:ext cx="3668435" cy="3553539"/>
          </a:xfrm>
          <a:prstGeom prst="roundRect">
            <a:avLst>
              <a:gd name="adj" fmla="val 264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1820108" y="1874282"/>
            <a:ext cx="3235047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EIXO 1 – Planejamento e Avaliação Institucional</a:t>
            </a:r>
            <a:endParaRPr lang="en-US" sz="2058" dirty="0"/>
          </a:p>
        </p:txBody>
      </p:sp>
      <p:sp>
        <p:nvSpPr>
          <p:cNvPr id="7" name="Text 5"/>
          <p:cNvSpPr/>
          <p:nvPr/>
        </p:nvSpPr>
        <p:spPr>
          <a:xfrm>
            <a:off x="1820108" y="2653308"/>
            <a:ext cx="3235047" cy="668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Envolve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8 (Planejamento e Avaliações)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47" dirty="0"/>
          </a:p>
        </p:txBody>
      </p:sp>
      <p:sp>
        <p:nvSpPr>
          <p:cNvPr id="8" name="Shape 6"/>
          <p:cNvSpPr/>
          <p:nvPr/>
        </p:nvSpPr>
        <p:spPr>
          <a:xfrm>
            <a:off x="5480923" y="1657588"/>
            <a:ext cx="3668435" cy="3553539"/>
          </a:xfrm>
          <a:prstGeom prst="roundRect">
            <a:avLst>
              <a:gd name="adj" fmla="val 264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5697617" y="1874282"/>
            <a:ext cx="3235047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EIXO 2 – Desenvolvimento Institucional</a:t>
            </a:r>
            <a:endParaRPr lang="en-US" sz="2058" dirty="0"/>
          </a:p>
        </p:txBody>
      </p:sp>
      <p:sp>
        <p:nvSpPr>
          <p:cNvPr id="10" name="Text 8"/>
          <p:cNvSpPr/>
          <p:nvPr/>
        </p:nvSpPr>
        <p:spPr>
          <a:xfrm>
            <a:off x="5697617" y="2914572"/>
            <a:ext cx="3235047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Contempla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1 (Missão e Plano de Desenvolvimento Institucional)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3 (Responsabilidade Social)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47" dirty="0"/>
          </a:p>
        </p:txBody>
      </p:sp>
      <p:sp>
        <p:nvSpPr>
          <p:cNvPr id="11" name="Shape 9"/>
          <p:cNvSpPr/>
          <p:nvPr/>
        </p:nvSpPr>
        <p:spPr>
          <a:xfrm>
            <a:off x="9358432" y="1657588"/>
            <a:ext cx="3668435" cy="3553539"/>
          </a:xfrm>
          <a:prstGeom prst="roundRect">
            <a:avLst>
              <a:gd name="adj" fmla="val 264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9575125" y="1874282"/>
            <a:ext cx="3235047" cy="653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EIXO 3 – Políticas Acadêmicas</a:t>
            </a:r>
            <a:endParaRPr lang="en-US" sz="2058" dirty="0"/>
          </a:p>
        </p:txBody>
      </p:sp>
      <p:sp>
        <p:nvSpPr>
          <p:cNvPr id="13" name="Text 11"/>
          <p:cNvSpPr/>
          <p:nvPr/>
        </p:nvSpPr>
        <p:spPr>
          <a:xfrm>
            <a:off x="9575125" y="2653308"/>
            <a:ext cx="3235047" cy="2341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Contempla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2 (Políticas para o Ensino, a Pesquisa e a Extensão)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4 (Comunicação com a Sociedade)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bem como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9 (Políticas de Atendimento aos Discentes)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47" dirty="0"/>
          </a:p>
        </p:txBody>
      </p:sp>
      <p:sp>
        <p:nvSpPr>
          <p:cNvPr id="14" name="Shape 12"/>
          <p:cNvSpPr/>
          <p:nvPr/>
        </p:nvSpPr>
        <p:spPr>
          <a:xfrm>
            <a:off x="1603415" y="5420201"/>
            <a:ext cx="5607248" cy="2223373"/>
          </a:xfrm>
          <a:prstGeom prst="roundRect">
            <a:avLst>
              <a:gd name="adj" fmla="val 42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1820108" y="5636895"/>
            <a:ext cx="3338632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EIXO 4 – Políticas de Gestão</a:t>
            </a:r>
            <a:endParaRPr lang="en-US" sz="2058" dirty="0"/>
          </a:p>
        </p:txBody>
      </p:sp>
      <p:sp>
        <p:nvSpPr>
          <p:cNvPr id="16" name="Text 14"/>
          <p:cNvSpPr/>
          <p:nvPr/>
        </p:nvSpPr>
        <p:spPr>
          <a:xfrm>
            <a:off x="1820108" y="6089094"/>
            <a:ext cx="5173861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Contempla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5 (Políticas de Pessoal)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6 (Organização e Gestão Institucional)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também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10 (Sustentabilidade Financeira)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47" dirty="0"/>
          </a:p>
        </p:txBody>
      </p:sp>
      <p:sp>
        <p:nvSpPr>
          <p:cNvPr id="17" name="Shape 15"/>
          <p:cNvSpPr/>
          <p:nvPr/>
        </p:nvSpPr>
        <p:spPr>
          <a:xfrm>
            <a:off x="7419737" y="5420201"/>
            <a:ext cx="5607248" cy="2223373"/>
          </a:xfrm>
          <a:prstGeom prst="roundRect">
            <a:avLst>
              <a:gd name="adj" fmla="val 42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7636431" y="5636895"/>
            <a:ext cx="2699742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2058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EIXO 5 – Infraestrutura</a:t>
            </a:r>
            <a:endParaRPr lang="en-US" sz="2058" dirty="0"/>
          </a:p>
        </p:txBody>
      </p:sp>
      <p:sp>
        <p:nvSpPr>
          <p:cNvPr id="19" name="Text 17"/>
          <p:cNvSpPr/>
          <p:nvPr/>
        </p:nvSpPr>
        <p:spPr>
          <a:xfrm>
            <a:off x="7636431" y="6089094"/>
            <a:ext cx="5173861" cy="3344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Compreende a </a:t>
            </a:r>
            <a:r>
              <a:rPr lang="en-US" sz="1647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Dimensão 7 (Infraestrutura Física)</a:t>
            </a:r>
            <a:r>
              <a:rPr lang="en-US" sz="1647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437" y="2556272"/>
            <a:ext cx="7394377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Resultados de 2021-2023</a:t>
            </a:r>
            <a:endParaRPr lang="en-US" sz="4860" dirty="0"/>
          </a:p>
        </p:txBody>
      </p:sp>
      <p:sp>
        <p:nvSpPr>
          <p:cNvPr id="6" name="Text 3"/>
          <p:cNvSpPr/>
          <p:nvPr/>
        </p:nvSpPr>
        <p:spPr>
          <a:xfrm>
            <a:off x="6350437" y="3698081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resultados referem-se aos questionários extraídos do relatório do triênio 2021-2023. Esses dados fornecem informações valiosas sobre o desempenho da UNIMES durante esse período, permitindo uma análise detalhada das melhorias e fragilidades identificadas.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1562</Words>
  <Application>Microsoft Office PowerPoint</Application>
  <PresentationFormat>Personalizar</PresentationFormat>
  <Paragraphs>144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Inter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Eliane Marta Quinones Braz</cp:lastModifiedBy>
  <cp:revision>8</cp:revision>
  <cp:lastPrinted>2024-08-28T11:25:14Z</cp:lastPrinted>
  <dcterms:created xsi:type="dcterms:W3CDTF">2024-06-25T19:46:25Z</dcterms:created>
  <dcterms:modified xsi:type="dcterms:W3CDTF">2024-08-28T11:25:59Z</dcterms:modified>
</cp:coreProperties>
</file>